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324" r:id="rId2"/>
    <p:sldId id="270" r:id="rId3"/>
    <p:sldId id="257" r:id="rId4"/>
    <p:sldId id="269" r:id="rId5"/>
    <p:sldId id="258" r:id="rId6"/>
    <p:sldId id="259" r:id="rId7"/>
    <p:sldId id="267" r:id="rId8"/>
    <p:sldId id="271" r:id="rId9"/>
    <p:sldId id="265" r:id="rId10"/>
    <p:sldId id="266" r:id="rId11"/>
    <p:sldId id="272" r:id="rId12"/>
    <p:sldId id="264" r:id="rId13"/>
    <p:sldId id="325" r:id="rId14"/>
    <p:sldId id="262" r:id="rId15"/>
    <p:sldId id="288" r:id="rId16"/>
    <p:sldId id="260" r:id="rId17"/>
    <p:sldId id="263" r:id="rId18"/>
    <p:sldId id="29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87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77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06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950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301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557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628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756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5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248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52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958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0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80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91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50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71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0A8EAAD4-D786-4517-BEAE-A3D04D5D38FB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4379ED8B-C2DE-4D6F-B862-CB6EE2EC6D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6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www.google.com.br/url?sa=i&amp;rct=j&amp;q=Taxa+de+crescimento+econ%C3%B4mico&amp;source=images&amp;cd=&amp;cad=rja&amp;docid=buayFNXWs3i7XM&amp;tbnid=F0KhP8YuQq8z_M:&amp;ved=0CAUQjRw&amp;url=http://unicredmossoro.blogspot.com/2011_10_01_archive.html&amp;ei=h2M-UZWJGeXkygGr4YHICQ&amp;bvm=bv.43287494,d.dmQ&amp;psig=AFQjCNGf8-PmpMD8_uRsam0UsDFufqjmyw&amp;ust=1363129560397303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com.br/url?sa=i&amp;rct=j&amp;q=Servi%C3%A7os&amp;source=images&amp;cd=&amp;cad=rja&amp;docid=fctHTl6sgX7kVM&amp;tbnid=FfxIrohwOtDu8M:&amp;ved=0CAUQjRw&amp;url=http://omelhordevalinhos.com.br/portal/?p=16505&amp;ei=1VY-Ucn4DYrlrQHxjIFg&amp;bvm=bv.43287494,d.dmQ&amp;psig=AFQjCNGzOUNYIi10ILlyfc0zfw-KX1oNrw&amp;ust=1363126040907795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om.br/url?sa=i&amp;rct=j&amp;q=Produto+Nacional+Bruto&amp;source=images&amp;cd=&amp;cad=rja&amp;docid=VIcvce5c1QdBrM&amp;tbnid=cu990SFLkli9LM:&amp;ved=0CAUQjRw&amp;url=http://blogcafeexpresso.wordpress.com/&amp;ei=dSo9Uep2gq7wBKqKgZgE&amp;psig=AFQjCNGC63pDRZe3aym4D7B7gJe4Lu7KYA&amp;ust=136304930604310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google.com.br/url?sa=i&amp;rct=j&amp;q=sal%C3%A1rios&amp;source=images&amp;cd=&amp;cad=rja&amp;docid=giWMtFRb5oG9SM&amp;tbnid=2p8BllzuLreoUM:&amp;ved=0CAUQjRw&amp;url=http://www.gpportal.com.br/2010/08/administracao-de-cargos-e-salarios.html&amp;ei=8WU-UfOFL8PsyQHByoCIAQ&amp;bvm=bv.43287494,d.dmQ&amp;psig=AFQjCNGkGNi8uJzfFSxe7ua7VrncCIaFhg&amp;ust=136313020304141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9">
            <a:extLst>
              <a:ext uri="{FF2B5EF4-FFF2-40B4-BE49-F238E27FC236}">
                <a16:creationId xmlns:a16="http://schemas.microsoft.com/office/drawing/2014/main" id="{974926EB-F373-4B83-B63F-5186195C9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1497195"/>
            <a:ext cx="8280920" cy="498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Queridos Alunos (as), após ingressar na nossa sala de aula e antes de começarmos a explanação, por  favor: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Geneva" charset="-128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Desligue o microfone e a câmera do seu computador, para que todos possam ouvir claramente as explicações;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eneva" charset="-128"/>
              <a:cs typeface="Calibri" panose="020F0502020204030204" pitchFamily="34" charset="0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Não utilize o seu celular enquanto estiver em aula;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eneva" charset="-128"/>
              <a:cs typeface="Calibri" panose="020F0502020204030204" pitchFamily="34" charset="0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Anote as suas dúvidas para que, no final da aula, ela possa ser esclarecida;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eneva" charset="-128"/>
              <a:cs typeface="Calibri" panose="020F0502020204030204" pitchFamily="34" charset="0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Evite brincadeiras com os colegas nesse momento;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eneva" charset="-128"/>
              <a:cs typeface="Calibri" panose="020F0502020204030204" pitchFamily="34" charset="0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Fique atento aos detalhes das explicações; e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eneva" charset="-128"/>
              <a:cs typeface="Calibri" panose="020F0502020204030204" pitchFamily="34" charset="0"/>
            </a:endParaRP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Calibri" panose="020F0502020204030204" pitchFamily="34" charset="0"/>
              </a:rPr>
              <a:t>Sejam todos BEM-VINDOS!</a:t>
            </a:r>
          </a:p>
          <a:p>
            <a:pPr marL="257175" indent="-257175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pt-BR" altLang="pt-BR" sz="1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Geneva" charset="-128"/>
            </a:endParaRPr>
          </a:p>
        </p:txBody>
      </p:sp>
      <p:pic>
        <p:nvPicPr>
          <p:cNvPr id="1026" name="Picture 2" descr="Aviso Para Todas as Categorias | Recife Bom de Bola">
            <a:extLst>
              <a:ext uri="{FF2B5EF4-FFF2-40B4-BE49-F238E27FC236}">
                <a16:creationId xmlns:a16="http://schemas.microsoft.com/office/drawing/2014/main" id="{F969BFF3-86BE-433A-8F63-2158A2EAA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33200" r="12704" b="33200"/>
          <a:stretch/>
        </p:blipFill>
        <p:spPr bwMode="auto">
          <a:xfrm>
            <a:off x="3670573" y="310649"/>
            <a:ext cx="3925763" cy="11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neca Mapa Mundi - Geografia - 325ml - GEO Store">
            <a:extLst>
              <a:ext uri="{FF2B5EF4-FFF2-40B4-BE49-F238E27FC236}">
                <a16:creationId xmlns:a16="http://schemas.microsoft.com/office/drawing/2014/main" id="{0811E60C-AEA3-47D9-ABFC-71020117C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2" b="26836"/>
          <a:stretch/>
        </p:blipFill>
        <p:spPr bwMode="auto">
          <a:xfrm>
            <a:off x="395536" y="346807"/>
            <a:ext cx="3275037" cy="11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50EB24-60B3-4506-9747-AE98AA4A6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5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86EA44D-2CCC-4CCC-8580-1D8E92217676}"/>
              </a:ext>
            </a:extLst>
          </p:cNvPr>
          <p:cNvSpPr txBox="1">
            <a:spLocks/>
          </p:cNvSpPr>
          <p:nvPr/>
        </p:nvSpPr>
        <p:spPr>
          <a:xfrm>
            <a:off x="585927" y="596027"/>
            <a:ext cx="7092812" cy="121919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Taxa de </a:t>
            </a:r>
            <a:r>
              <a:rPr 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expansão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de </a:t>
            </a:r>
            <a:r>
              <a:rPr lang="pt-BR" sz="32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retração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(*)</a:t>
            </a:r>
            <a:endParaRPr lang="pt-BR" sz="3200" b="1" dirty="0">
              <a:solidFill>
                <a:srgbClr val="FFFF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8F2318-D5E9-4023-8802-B4A35574431E}"/>
              </a:ext>
            </a:extLst>
          </p:cNvPr>
          <p:cNvSpPr txBox="1"/>
          <p:nvPr/>
        </p:nvSpPr>
        <p:spPr>
          <a:xfrm>
            <a:off x="470214" y="2291655"/>
            <a:ext cx="32981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Corresponde ao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ritmo de crescimento econômico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que pode ser medido mensalmente, por semestre, por ano, durante vários anos, e assim por diante.</a:t>
            </a:r>
          </a:p>
        </p:txBody>
      </p:sp>
      <p:pic>
        <p:nvPicPr>
          <p:cNvPr id="4" name="Picture 2" descr="http://3.bp.blogspot.com/-46OwzfEM7KY/TqA9-7xFsYI/AAAAAAAAGfk/SFWUfNFMvQA/s1600/taxa-selic.jpg">
            <a:hlinkClick r:id="rId2"/>
            <a:extLst>
              <a:ext uri="{FF2B5EF4-FFF2-40B4-BE49-F238E27FC236}">
                <a16:creationId xmlns:a16="http://schemas.microsoft.com/office/drawing/2014/main" id="{FD6BD5C1-46BF-45A4-97A2-1AD27D34A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27"/>
          <a:stretch/>
        </p:blipFill>
        <p:spPr bwMode="auto">
          <a:xfrm>
            <a:off x="3923930" y="2857875"/>
            <a:ext cx="4660777" cy="28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D9BF3145-AA62-4F36-8292-BE7E3A3B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873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D5408C-6F15-4D06-A814-EBD62B2D639E}"/>
              </a:ext>
            </a:extLst>
          </p:cNvPr>
          <p:cNvSpPr txBox="1">
            <a:spLocks/>
          </p:cNvSpPr>
          <p:nvPr/>
        </p:nvSpPr>
        <p:spPr>
          <a:xfrm>
            <a:off x="539552" y="836712"/>
            <a:ext cx="7139186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Economias emergentes</a:t>
            </a: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E13960-7255-468E-9109-3454154EF8CB}"/>
              </a:ext>
            </a:extLst>
          </p:cNvPr>
          <p:cNvSpPr txBox="1"/>
          <p:nvPr/>
        </p:nvSpPr>
        <p:spPr>
          <a:xfrm>
            <a:off x="643247" y="2251126"/>
            <a:ext cx="3597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Termo usado para se referir a países que se industrializaram rapidamente, em especial desde os anos de 1970, como </a:t>
            </a:r>
            <a:r>
              <a:rPr lang="pt-BR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Brasil, Rússia, Índia, China e África do Sul </a:t>
            </a:r>
            <a:r>
              <a:rPr lang="pt-B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 outros.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6395F1A8-8542-4B0B-B1B1-FDB0E8BA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FC5341-514D-4DDB-88D7-D67F24F7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16" y="2382935"/>
            <a:ext cx="3615198" cy="42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E60A7BE-3E98-4A2E-928D-9B00F7E6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33" y="3429000"/>
            <a:ext cx="5007004" cy="333061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251D-74D4-4BF8-B43D-6EF73B649932}"/>
              </a:ext>
            </a:extLst>
          </p:cNvPr>
          <p:cNvSpPr txBox="1"/>
          <p:nvPr/>
        </p:nvSpPr>
        <p:spPr>
          <a:xfrm>
            <a:off x="539552" y="3229592"/>
            <a:ext cx="2976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Valor do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PIB (produto Interno Bruto)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dividido </a:t>
            </a:r>
          </a:p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entre o número de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habitantes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3F5EA0-55F5-4070-B5FB-9828A38A8044}"/>
              </a:ext>
            </a:extLst>
          </p:cNvPr>
          <p:cNvSpPr txBox="1"/>
          <p:nvPr/>
        </p:nvSpPr>
        <p:spPr>
          <a:xfrm>
            <a:off x="3597444" y="2351782"/>
            <a:ext cx="500700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Renda Nacional ou PIB</a:t>
            </a:r>
            <a:endParaRPr lang="pt-BR" sz="2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------------------------- =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Renda </a:t>
            </a:r>
            <a:r>
              <a:rPr lang="pt-BR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per capita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r>
              <a:rPr lang="pt-BR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Número de habitantes</a:t>
            </a: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68FF14D1-3BBF-4B3E-929E-EF6CD709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6B3D891-7D27-4C7B-B881-096FFB4F2CFA}"/>
              </a:ext>
            </a:extLst>
          </p:cNvPr>
          <p:cNvSpPr txBox="1">
            <a:spLocks/>
          </p:cNvSpPr>
          <p:nvPr/>
        </p:nvSpPr>
        <p:spPr>
          <a:xfrm>
            <a:off x="539552" y="839615"/>
            <a:ext cx="7139186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Renda </a:t>
            </a:r>
            <a:r>
              <a:rPr lang="pt-BR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 capita</a:t>
            </a:r>
            <a:endParaRPr lang="pt-BR" sz="3600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75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8CE251D-74D4-4BF8-B43D-6EF73B649932}"/>
              </a:ext>
            </a:extLst>
          </p:cNvPr>
          <p:cNvSpPr txBox="1"/>
          <p:nvPr/>
        </p:nvSpPr>
        <p:spPr>
          <a:xfrm>
            <a:off x="359962" y="2580382"/>
            <a:ext cx="30026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Refere-se à qualidade dos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serviços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e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produtos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a que se tem acesso, o que depende do poder aquisitivo de um dada população.</a:t>
            </a: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68FF14D1-3BBF-4B3E-929E-EF6CD709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6B3D891-7D27-4C7B-B881-096FFB4F2CFA}"/>
              </a:ext>
            </a:extLst>
          </p:cNvPr>
          <p:cNvSpPr txBox="1">
            <a:spLocks/>
          </p:cNvSpPr>
          <p:nvPr/>
        </p:nvSpPr>
        <p:spPr>
          <a:xfrm>
            <a:off x="539552" y="839615"/>
            <a:ext cx="7139186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Padrão de vida (*)</a:t>
            </a:r>
            <a:endParaRPr lang="pt-BR" sz="3600" b="1" i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C6D033-C0CF-4828-B736-8BFA80ED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19" y="2663301"/>
            <a:ext cx="5193943" cy="34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E5A21DA6-32F0-4F3A-99AF-17C04B704BB0}"/>
              </a:ext>
            </a:extLst>
          </p:cNvPr>
          <p:cNvSpPr txBox="1">
            <a:spLocks/>
          </p:cNvSpPr>
          <p:nvPr/>
        </p:nvSpPr>
        <p:spPr>
          <a:xfrm>
            <a:off x="539552" y="764704"/>
            <a:ext cx="7139186" cy="79208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IDH – Índice de Desenvolvimento Humano</a:t>
            </a:r>
            <a:endParaRPr lang="pt-BR" sz="32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3">
            <a:extLst>
              <a:ext uri="{FF2B5EF4-FFF2-40B4-BE49-F238E27FC236}">
                <a16:creationId xmlns:a16="http://schemas.microsoft.com/office/drawing/2014/main" id="{49324DCC-AE6E-4E9F-A87E-2E9C0F9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712BB7-AC06-4B77-A610-B2E6A9C1A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7"/>
          <a:stretch/>
        </p:blipFill>
        <p:spPr>
          <a:xfrm>
            <a:off x="1676393" y="3491115"/>
            <a:ext cx="5791214" cy="32169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99C934-ABA8-484C-8D9C-D95D376137E0}"/>
              </a:ext>
            </a:extLst>
          </p:cNvPr>
          <p:cNvSpPr txBox="1"/>
          <p:nvPr/>
        </p:nvSpPr>
        <p:spPr>
          <a:xfrm>
            <a:off x="310718" y="2106120"/>
            <a:ext cx="837108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5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É uma unidade de medida utilizada para aferir o grau de desenvolvimento de uma determinada sociedade, levando-se em consideração a </a:t>
            </a:r>
            <a:r>
              <a:rPr lang="pt-BR" sz="25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educação</a:t>
            </a:r>
            <a:r>
              <a:rPr lang="pt-BR" sz="25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5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saúde</a:t>
            </a:r>
            <a:r>
              <a:rPr lang="pt-BR" sz="25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5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renda</a:t>
            </a:r>
            <a:r>
              <a:rPr lang="pt-BR" sz="25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da população. 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8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sil perde uma posição em ranking do IDH | Mundo | G1">
            <a:extLst>
              <a:ext uri="{FF2B5EF4-FFF2-40B4-BE49-F238E27FC236}">
                <a16:creationId xmlns:a16="http://schemas.microsoft.com/office/drawing/2014/main" id="{376C6EC6-43D9-48AC-A948-D9009CC8E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68"/>
          <a:stretch/>
        </p:blipFill>
        <p:spPr bwMode="auto">
          <a:xfrm>
            <a:off x="611560" y="2965452"/>
            <a:ext cx="3843508" cy="309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Brasil perde uma posição em ranking do IDH | Mundo | G1">
            <a:extLst>
              <a:ext uri="{FF2B5EF4-FFF2-40B4-BE49-F238E27FC236}">
                <a16:creationId xmlns:a16="http://schemas.microsoft.com/office/drawing/2014/main" id="{95E0699E-7C81-4A6B-BFE9-4B519813A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0" b="3287"/>
          <a:stretch/>
        </p:blipFill>
        <p:spPr bwMode="auto">
          <a:xfrm>
            <a:off x="5075204" y="2276872"/>
            <a:ext cx="3601252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C16250A-91B7-4052-AC1C-86611FD650D5}"/>
              </a:ext>
            </a:extLst>
          </p:cNvPr>
          <p:cNvSpPr txBox="1">
            <a:spLocks/>
          </p:cNvSpPr>
          <p:nvPr/>
        </p:nvSpPr>
        <p:spPr>
          <a:xfrm>
            <a:off x="611560" y="679450"/>
            <a:ext cx="7067178" cy="11262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IDH </a:t>
            </a:r>
            <a:r>
              <a:rPr lang="pt-BR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do 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Brasil</a:t>
            </a:r>
            <a:r>
              <a:rPr lang="pt-BR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em relação </a:t>
            </a:r>
          </a:p>
          <a:p>
            <a:pPr marL="0" indent="0" algn="ctr">
              <a:buNone/>
            </a:pPr>
            <a:r>
              <a:rPr lang="pt-BR" sz="32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aos países do  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mundo</a:t>
            </a:r>
            <a:endParaRPr lang="pt-BR" sz="32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3">
            <a:extLst>
              <a:ext uri="{FF2B5EF4-FFF2-40B4-BE49-F238E27FC236}">
                <a16:creationId xmlns:a16="http://schemas.microsoft.com/office/drawing/2014/main" id="{1C19EC24-145B-4A6B-93DC-CCC63B83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2734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3">
            <a:extLst>
              <a:ext uri="{FF2B5EF4-FFF2-40B4-BE49-F238E27FC236}">
                <a16:creationId xmlns:a16="http://schemas.microsoft.com/office/drawing/2014/main" id="{34E17840-BE56-4E27-94E9-85FA7E98F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178AEC-9051-4C17-B9C5-07534AF860D7}"/>
              </a:ext>
            </a:extLst>
          </p:cNvPr>
          <p:cNvSpPr txBox="1">
            <a:spLocks/>
          </p:cNvSpPr>
          <p:nvPr/>
        </p:nvSpPr>
        <p:spPr>
          <a:xfrm>
            <a:off x="381741" y="764703"/>
            <a:ext cx="7395098" cy="109960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IDHM – Índice de Desenvolvimento Humano Municipal</a:t>
            </a:r>
            <a:endParaRPr lang="pt-BR" sz="32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837868-CCA9-4C44-A0FA-AD91D50EEFCD}"/>
              </a:ext>
            </a:extLst>
          </p:cNvPr>
          <p:cNvSpPr txBox="1"/>
          <p:nvPr/>
        </p:nvSpPr>
        <p:spPr>
          <a:xfrm>
            <a:off x="550415" y="2683211"/>
            <a:ext cx="302728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2021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Utiliza os mesmos critérios do IDH, porém, calcula os índices de municípios brasileiros e Unidades da Federação.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BFB100-C7A3-4879-801C-8CE8198B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890" y="2263809"/>
            <a:ext cx="4830276" cy="45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24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5ACCB4-267E-4630-ADF2-DABEB7C6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5E2215D-90A2-4D35-9AA1-F529858C43C4}"/>
              </a:ext>
            </a:extLst>
          </p:cNvPr>
          <p:cNvSpPr txBox="1">
            <a:spLocks/>
          </p:cNvSpPr>
          <p:nvPr/>
        </p:nvSpPr>
        <p:spPr>
          <a:xfrm>
            <a:off x="539552" y="764704"/>
            <a:ext cx="7139186" cy="79208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Distribuição de renda (*)</a:t>
            </a:r>
            <a:endParaRPr lang="pt-BR" sz="36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5D2176-EE3C-49A1-8C92-053979CFF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" t="6911" r="1707" b="2348"/>
          <a:stretch/>
        </p:blipFill>
        <p:spPr>
          <a:xfrm>
            <a:off x="3220608" y="2433785"/>
            <a:ext cx="5455895" cy="41289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34FF182-32CF-40CC-BA0F-920F6F743953}"/>
              </a:ext>
            </a:extLst>
          </p:cNvPr>
          <p:cNvSpPr txBox="1"/>
          <p:nvPr/>
        </p:nvSpPr>
        <p:spPr>
          <a:xfrm>
            <a:off x="3026841" y="2433785"/>
            <a:ext cx="154515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Renda dos brasileiros</a:t>
            </a:r>
          </a:p>
          <a:p>
            <a:pPr algn="ctr"/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/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  <a:p>
            <a:pPr algn="ctr"/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4B3497-3F50-420B-943C-82656515F1A0}"/>
              </a:ext>
            </a:extLst>
          </p:cNvPr>
          <p:cNvSpPr txBox="1"/>
          <p:nvPr/>
        </p:nvSpPr>
        <p:spPr>
          <a:xfrm>
            <a:off x="539552" y="2705836"/>
            <a:ext cx="2559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Indica a situação econômica de uma população (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bem-estar e padrão de vida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).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53F6FC0-0940-42C8-9636-8DC9BBCC46B8}"/>
              </a:ext>
            </a:extLst>
          </p:cNvPr>
          <p:cNvCxnSpPr>
            <a:cxnSpLocks/>
          </p:cNvCxnSpPr>
          <p:nvPr/>
        </p:nvCxnSpPr>
        <p:spPr>
          <a:xfrm>
            <a:off x="3098897" y="3284738"/>
            <a:ext cx="1845965" cy="0"/>
          </a:xfrm>
          <a:prstGeom prst="line">
            <a:avLst/>
          </a:prstGeom>
          <a:ln w="158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4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539552" y="90872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Grato pela atenção!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60578B-6109-4D1A-9193-771A9DEC051E}"/>
              </a:ext>
            </a:extLst>
          </p:cNvPr>
          <p:cNvSpPr txBox="1"/>
          <p:nvPr/>
        </p:nvSpPr>
        <p:spPr>
          <a:xfrm>
            <a:off x="683568" y="520638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“Que Deus, na sua infinita bondade, nos ilumine, proteja e abençoe.”</a:t>
            </a: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2EC045C2-D6D2-415E-92EC-1FC31DAFA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A24E36-652C-4AA3-BC57-17C547355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6" b="13343"/>
          <a:stretch/>
        </p:blipFill>
        <p:spPr>
          <a:xfrm>
            <a:off x="2113037" y="2380441"/>
            <a:ext cx="4917926" cy="26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19">
            <a:extLst>
              <a:ext uri="{FF2B5EF4-FFF2-40B4-BE49-F238E27FC236}">
                <a16:creationId xmlns:a16="http://schemas.microsoft.com/office/drawing/2014/main" id="{9143935A-76E3-461E-A1E4-AF1332560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97" y="3042193"/>
            <a:ext cx="4133255" cy="3633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1.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Economia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2.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Bens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3.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Serviços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4.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Produto Nacional Bruto (PNB)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5.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Produto Interno Bruto (PIB)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6.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Honorários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7.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Renda Nacional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</a:t>
            </a:r>
            <a:endParaRPr lang="pt-BR" alt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Geneva" charset="-128"/>
              <a:cs typeface="Arial" panose="020B0604020202020204" pitchFamily="34" charset="0"/>
            </a:endParaRPr>
          </a:p>
        </p:txBody>
      </p:sp>
      <p:sp>
        <p:nvSpPr>
          <p:cNvPr id="5" name="CaixaDeTexto 19">
            <a:extLst>
              <a:ext uri="{FF2B5EF4-FFF2-40B4-BE49-F238E27FC236}">
                <a16:creationId xmlns:a16="http://schemas.microsoft.com/office/drawing/2014/main" id="{D71D7567-6C1C-47B5-83E9-C21B5EF80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644" y="3056477"/>
            <a:ext cx="3956871" cy="2711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8.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Economias emergentes</a:t>
            </a:r>
            <a:endParaRPr lang="pt-BR" altLang="pt-B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Geneva" charset="-128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9.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  <a:cs typeface="Arial" panose="020B0604020202020204" pitchFamily="34" charset="0"/>
              </a:rPr>
              <a:t>  Renda per capita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10.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 Índice de Desenvolvimento   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      Humano (IDH)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11.</a:t>
            </a: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 Índice de Desenvolvimento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pt-BR" alt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      Humano Municipal (IDHM)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6383F7B-6BF8-4348-B5E8-3266986B0215}"/>
              </a:ext>
            </a:extLst>
          </p:cNvPr>
          <p:cNvCxnSpPr>
            <a:cxnSpLocks/>
          </p:cNvCxnSpPr>
          <p:nvPr/>
        </p:nvCxnSpPr>
        <p:spPr>
          <a:xfrm>
            <a:off x="4568260" y="2823098"/>
            <a:ext cx="0" cy="38173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8FB784C8-C278-4009-BB05-47683A12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10" name="CaixaDeTexto 19">
            <a:extLst>
              <a:ext uri="{FF2B5EF4-FFF2-40B4-BE49-F238E27FC236}">
                <a16:creationId xmlns:a16="http://schemas.microsoft.com/office/drawing/2014/main" id="{7C4F8124-632E-4B7D-A013-6FB8894D7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98" y="812776"/>
            <a:ext cx="7186020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Cap. 02 – Economia e disparidades </a:t>
            </a:r>
            <a:r>
              <a:rPr lang="pt-BR" altLang="pt-BR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Geneva" charset="-128"/>
              </a:rPr>
              <a:t>socioterritoriais</a:t>
            </a:r>
            <a:endParaRPr lang="pt-BR" altLang="pt-BR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Geneva" charset="-128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F142F5-7B50-4942-9E95-1DA40CEDB500}"/>
              </a:ext>
            </a:extLst>
          </p:cNvPr>
          <p:cNvSpPr txBox="1"/>
          <p:nvPr/>
        </p:nvSpPr>
        <p:spPr>
          <a:xfrm>
            <a:off x="954579" y="2128775"/>
            <a:ext cx="7119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Geneva" charset="-128"/>
              </a:rPr>
              <a:t>Relação de Conceitos</a:t>
            </a:r>
            <a:endParaRPr lang="pt-BR" sz="32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C94A890-3EC8-45D6-9EE3-33A516AF3BC0}"/>
              </a:ext>
            </a:extLst>
          </p:cNvPr>
          <p:cNvCxnSpPr/>
          <p:nvPr/>
        </p:nvCxnSpPr>
        <p:spPr>
          <a:xfrm>
            <a:off x="523197" y="2796466"/>
            <a:ext cx="810589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24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5FF2CB9-4202-4D67-B460-B6AD8AB88668}"/>
              </a:ext>
            </a:extLst>
          </p:cNvPr>
          <p:cNvSpPr txBox="1">
            <a:spLocks/>
          </p:cNvSpPr>
          <p:nvPr/>
        </p:nvSpPr>
        <p:spPr>
          <a:xfrm>
            <a:off x="532659" y="840535"/>
            <a:ext cx="7217546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Economia</a:t>
            </a:r>
            <a:endParaRPr lang="pt-BR" sz="3600" b="1" dirty="0">
              <a:solidFill>
                <a:srgbClr val="FFFF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F9F7D5D-F90B-44E9-81E7-21ED4B9EEF7B}"/>
              </a:ext>
            </a:extLst>
          </p:cNvPr>
          <p:cNvSpPr txBox="1"/>
          <p:nvPr/>
        </p:nvSpPr>
        <p:spPr>
          <a:xfrm>
            <a:off x="519343" y="2105875"/>
            <a:ext cx="8105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Toda a produção e comercialização de 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bens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e 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serviços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dentro de um país.</a:t>
            </a: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A51E2962-737E-4205-9168-82B6C4AB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0255" y="6437694"/>
            <a:ext cx="422926" cy="420306"/>
          </a:xfrm>
        </p:spPr>
        <p:txBody>
          <a:bodyPr/>
          <a:lstStyle/>
          <a:p>
            <a:pPr algn="ctr"/>
            <a:fld id="{D2D4ED21-9052-4B8A-9976-D86DD305E974}" type="slidenum">
              <a:rPr lang="pt-BR" sz="1400" b="1" smtClean="0"/>
              <a:pPr algn="ctr"/>
              <a:t>3</a:t>
            </a:fld>
            <a:endParaRPr lang="pt-BR" sz="1400" b="1" dirty="0"/>
          </a:p>
        </p:txBody>
      </p:sp>
      <p:sp>
        <p:nvSpPr>
          <p:cNvPr id="8" name="Espaço Reservado para Número de Slide 3">
            <a:extLst>
              <a:ext uri="{FF2B5EF4-FFF2-40B4-BE49-F238E27FC236}">
                <a16:creationId xmlns:a16="http://schemas.microsoft.com/office/drawing/2014/main" id="{773B2822-3AEF-49FE-9A6F-02D8B2993042}"/>
              </a:ext>
            </a:extLst>
          </p:cNvPr>
          <p:cNvSpPr txBox="1">
            <a:spLocks/>
          </p:cNvSpPr>
          <p:nvPr/>
        </p:nvSpPr>
        <p:spPr bwMode="gray">
          <a:xfrm>
            <a:off x="7678738" y="295275"/>
            <a:ext cx="790575" cy="7683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4ED21-9052-4B8A-9976-D86DD305E974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675BB9-85C4-43AD-B839-0FB2F9F2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05" y="318309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2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5FF2CB9-4202-4D67-B460-B6AD8AB88668}"/>
              </a:ext>
            </a:extLst>
          </p:cNvPr>
          <p:cNvSpPr txBox="1">
            <a:spLocks/>
          </p:cNvSpPr>
          <p:nvPr/>
        </p:nvSpPr>
        <p:spPr>
          <a:xfrm>
            <a:off x="514906" y="780150"/>
            <a:ext cx="7208667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Bens</a:t>
            </a:r>
            <a:endParaRPr lang="pt-BR" sz="3600" b="1" dirty="0">
              <a:solidFill>
                <a:srgbClr val="FFFF00"/>
              </a:solidFill>
            </a:endParaRPr>
          </a:p>
        </p:txBody>
      </p:sp>
      <p:sp>
        <p:nvSpPr>
          <p:cNvPr id="7" name="Espaço Reservado para Número de Slide 3">
            <a:extLst>
              <a:ext uri="{FF2B5EF4-FFF2-40B4-BE49-F238E27FC236}">
                <a16:creationId xmlns:a16="http://schemas.microsoft.com/office/drawing/2014/main" id="{A51E2962-737E-4205-9168-82B6C4AB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5085" y="6385512"/>
            <a:ext cx="422926" cy="420306"/>
          </a:xfrm>
        </p:spPr>
        <p:txBody>
          <a:bodyPr/>
          <a:lstStyle/>
          <a:p>
            <a:pPr algn="ctr"/>
            <a:fld id="{D2D4ED21-9052-4B8A-9976-D86DD305E974}" type="slidenum">
              <a:rPr lang="pt-BR" sz="1400" b="1" smtClean="0"/>
              <a:pPr algn="ctr"/>
              <a:t>4</a:t>
            </a:fld>
            <a:endParaRPr lang="pt-BR" sz="14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AFDBDCC-DBB5-4100-A5DC-3FC163CD31B1}"/>
              </a:ext>
            </a:extLst>
          </p:cNvPr>
          <p:cNvSpPr txBox="1"/>
          <p:nvPr/>
        </p:nvSpPr>
        <p:spPr>
          <a:xfrm>
            <a:off x="514906" y="2467322"/>
            <a:ext cx="2910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São produtos materiais que se pode adquirir, como: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automóveis, canetas, móveis, casas, rodovias, etc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.</a:t>
            </a:r>
          </a:p>
        </p:txBody>
      </p:sp>
      <p:sp>
        <p:nvSpPr>
          <p:cNvPr id="9" name="Espaço Reservado para Número de Slide 3">
            <a:extLst>
              <a:ext uri="{FF2B5EF4-FFF2-40B4-BE49-F238E27FC236}">
                <a16:creationId xmlns:a16="http://schemas.microsoft.com/office/drawing/2014/main" id="{82BF9F3F-73CA-423D-9EAC-8493DE0E2671}"/>
              </a:ext>
            </a:extLst>
          </p:cNvPr>
          <p:cNvSpPr txBox="1">
            <a:spLocks/>
          </p:cNvSpPr>
          <p:nvPr/>
        </p:nvSpPr>
        <p:spPr bwMode="gray">
          <a:xfrm>
            <a:off x="7678738" y="295275"/>
            <a:ext cx="790575" cy="7683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4ED21-9052-4B8A-9976-D86DD305E974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C1FB86-E767-49E7-9B63-1D72595F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71" y="2370339"/>
            <a:ext cx="5309146" cy="35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4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omelhordevalinhos.com.br/portal/wp-content/uploads/2012/12/9115pretação-serviço.jpg">
            <a:hlinkClick r:id="rId2"/>
            <a:extLst>
              <a:ext uri="{FF2B5EF4-FFF2-40B4-BE49-F238E27FC236}">
                <a16:creationId xmlns:a16="http://schemas.microsoft.com/office/drawing/2014/main" id="{E8134AB9-269A-4DE9-AC54-24DF7F0D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9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40" y="3613211"/>
            <a:ext cx="5040307" cy="29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D8C73F6-D2ED-4A3A-A897-9555F9E20A3F}"/>
              </a:ext>
            </a:extLst>
          </p:cNvPr>
          <p:cNvSpPr txBox="1"/>
          <p:nvPr/>
        </p:nvSpPr>
        <p:spPr>
          <a:xfrm>
            <a:off x="470517" y="2179390"/>
            <a:ext cx="8204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São atividades remuneradas exercidas por uma  grande diversidade de profissionais, como 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médicos, professores, advogados e contadores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entre outros.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636B0C9-51FD-44B7-9162-52BBCACD94CF}"/>
              </a:ext>
            </a:extLst>
          </p:cNvPr>
          <p:cNvSpPr txBox="1">
            <a:spLocks/>
          </p:cNvSpPr>
          <p:nvPr/>
        </p:nvSpPr>
        <p:spPr>
          <a:xfrm>
            <a:off x="594804" y="925887"/>
            <a:ext cx="7164280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Serviços</a:t>
            </a: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Espaço Reservado para Número de Slide 3">
            <a:extLst>
              <a:ext uri="{FF2B5EF4-FFF2-40B4-BE49-F238E27FC236}">
                <a16:creationId xmlns:a16="http://schemas.microsoft.com/office/drawing/2014/main" id="{399D705B-53D9-4DE2-BF43-DB57390E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5085" y="6385512"/>
            <a:ext cx="422926" cy="420306"/>
          </a:xfrm>
        </p:spPr>
        <p:txBody>
          <a:bodyPr/>
          <a:lstStyle/>
          <a:p>
            <a:pPr algn="ctr"/>
            <a:fld id="{D2D4ED21-9052-4B8A-9976-D86DD305E974}" type="slidenum">
              <a:rPr lang="pt-BR" sz="1400" b="1" smtClean="0"/>
              <a:pPr algn="ctr"/>
              <a:t>5</a:t>
            </a:fld>
            <a:endParaRPr lang="pt-BR" sz="1400" b="1" dirty="0"/>
          </a:p>
        </p:txBody>
      </p:sp>
      <p:sp>
        <p:nvSpPr>
          <p:cNvPr id="13" name="Espaço Reservado para Número de Slide 3">
            <a:extLst>
              <a:ext uri="{FF2B5EF4-FFF2-40B4-BE49-F238E27FC236}">
                <a16:creationId xmlns:a16="http://schemas.microsoft.com/office/drawing/2014/main" id="{D7D445A2-17EA-4EB2-89A1-D13C765439C2}"/>
              </a:ext>
            </a:extLst>
          </p:cNvPr>
          <p:cNvSpPr txBox="1">
            <a:spLocks/>
          </p:cNvSpPr>
          <p:nvPr/>
        </p:nvSpPr>
        <p:spPr bwMode="gray">
          <a:xfrm>
            <a:off x="7678738" y="295275"/>
            <a:ext cx="790575" cy="7683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D4ED21-9052-4B8A-9976-D86DD305E974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5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90CAE4F-0E76-4DFD-AC6C-FCC71E49B293}"/>
              </a:ext>
            </a:extLst>
          </p:cNvPr>
          <p:cNvSpPr txBox="1">
            <a:spLocks/>
          </p:cNvSpPr>
          <p:nvPr/>
        </p:nvSpPr>
        <p:spPr>
          <a:xfrm>
            <a:off x="557308" y="908720"/>
            <a:ext cx="7200800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Produto Nacional Bruto (PNB)</a:t>
            </a:r>
            <a:endParaRPr lang="pt-BR" sz="3600" b="1" dirty="0">
              <a:solidFill>
                <a:srgbClr val="FFFF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A23DA3-DFF8-417E-966C-734E02D95305}"/>
              </a:ext>
            </a:extLst>
          </p:cNvPr>
          <p:cNvSpPr txBox="1"/>
          <p:nvPr/>
        </p:nvSpPr>
        <p:spPr>
          <a:xfrm>
            <a:off x="506507" y="2179030"/>
            <a:ext cx="8130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Corresponde à soma de toda a produção anual de um país, tanto de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bens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quanto de 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serviços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.</a:t>
            </a:r>
          </a:p>
        </p:txBody>
      </p:sp>
      <p:pic>
        <p:nvPicPr>
          <p:cNvPr id="4" name="Picture 2" descr="http://blogcafeexpresso.files.wordpress.com/2013/01/blog.jpg">
            <a:hlinkClick r:id="rId2"/>
            <a:extLst>
              <a:ext uri="{FF2B5EF4-FFF2-40B4-BE49-F238E27FC236}">
                <a16:creationId xmlns:a16="http://schemas.microsoft.com/office/drawing/2014/main" id="{CF9CC382-67E6-4591-8F95-D1AC6BD6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98" y="3222390"/>
            <a:ext cx="5867079" cy="330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7F5A2B9E-6094-4916-AC7A-778B45A7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697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32AA71-CD0B-4210-92C0-07ADDEAD2DF0}"/>
              </a:ext>
            </a:extLst>
          </p:cNvPr>
          <p:cNvSpPr txBox="1">
            <a:spLocks/>
          </p:cNvSpPr>
          <p:nvPr/>
        </p:nvSpPr>
        <p:spPr>
          <a:xfrm>
            <a:off x="539552" y="836712"/>
            <a:ext cx="7200800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Produto Interno Bruto (PIB)</a:t>
            </a:r>
            <a:endParaRPr lang="pt-BR" sz="3600" b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345E94-0F39-40D5-ACAA-86D08C53C48D}"/>
              </a:ext>
            </a:extLst>
          </p:cNvPr>
          <p:cNvSpPr txBox="1"/>
          <p:nvPr/>
        </p:nvSpPr>
        <p:spPr>
          <a:xfrm>
            <a:off x="472975" y="2135247"/>
            <a:ext cx="8198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É a soma de toda a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produção interna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anual de um país, tanto de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bens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quanto de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serviços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A2B941-416D-4918-A064-253371CF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97B31D-AFBC-4EF0-B64B-1A848B1E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31" y="3160451"/>
            <a:ext cx="5090093" cy="33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0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ECE08-CAE4-4D61-ADCD-68CB20C7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49" y="927098"/>
            <a:ext cx="7084379" cy="709865"/>
          </a:xfrm>
        </p:spPr>
        <p:txBody>
          <a:bodyPr/>
          <a:lstStyle/>
          <a:p>
            <a:pPr algn="ctr"/>
            <a:r>
              <a:rPr lang="pt-BR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eneva" charset="-128"/>
                <a:cs typeface="Arial" panose="020B0604020202020204" pitchFamily="34" charset="0"/>
              </a:rPr>
              <a:t>Honorários</a:t>
            </a:r>
            <a:endParaRPr lang="pt-BR" sz="3600" b="1" dirty="0">
              <a:solidFill>
                <a:srgbClr val="FFFF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484055-0CFF-40A8-A9FC-4E984F6EF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91215F-8691-4912-89E8-6CDB6156A555}"/>
              </a:ext>
            </a:extLst>
          </p:cNvPr>
          <p:cNvSpPr txBox="1"/>
          <p:nvPr/>
        </p:nvSpPr>
        <p:spPr>
          <a:xfrm>
            <a:off x="822824" y="2112755"/>
            <a:ext cx="749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Vencimentos ou remuneração daqueles que exercem </a:t>
            </a:r>
            <a:r>
              <a:rPr lang="pt-BR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profissões liberais</a:t>
            </a:r>
            <a:r>
              <a:rPr lang="pt-B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(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advogados, médicos, dentistas, etc.)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60035F-CEDE-44D0-B301-F2AAEC34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53" y="3601445"/>
            <a:ext cx="6380375" cy="29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1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_hiOickPE9HY/TGqPOSXcJYI/AAAAAAAAAII/VzHn3Km-w64/s1600/Cargos+e+Salários.JPG">
            <a:hlinkClick r:id="rId2"/>
            <a:extLst>
              <a:ext uri="{FF2B5EF4-FFF2-40B4-BE49-F238E27FC236}">
                <a16:creationId xmlns:a16="http://schemas.microsoft.com/office/drawing/2014/main" id="{92A4DC4A-F534-4118-AFE2-2BC40120F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"/>
          <a:stretch/>
        </p:blipFill>
        <p:spPr bwMode="auto">
          <a:xfrm>
            <a:off x="4864964" y="2305998"/>
            <a:ext cx="3737552" cy="41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D5408C-6F15-4D06-A814-EBD62B2D639E}"/>
              </a:ext>
            </a:extLst>
          </p:cNvPr>
          <p:cNvSpPr txBox="1">
            <a:spLocks/>
          </p:cNvSpPr>
          <p:nvPr/>
        </p:nvSpPr>
        <p:spPr>
          <a:xfrm>
            <a:off x="539552" y="836712"/>
            <a:ext cx="7139186" cy="7200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Renda Nacional</a:t>
            </a:r>
            <a:endParaRPr lang="pt-BR" sz="36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E13960-7255-468E-9109-3454154EF8CB}"/>
              </a:ext>
            </a:extLst>
          </p:cNvPr>
          <p:cNvSpPr txBox="1"/>
          <p:nvPr/>
        </p:nvSpPr>
        <p:spPr>
          <a:xfrm>
            <a:off x="539552" y="2305998"/>
            <a:ext cx="39703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Corresponde à soma de todos os rendimentos (</a:t>
            </a:r>
            <a:r>
              <a:rPr lang="pt-B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salários, lucros, juros, honorários, aluguéis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, etc.) da população de um país, durante um ano.</a:t>
            </a:r>
          </a:p>
        </p:txBody>
      </p:sp>
      <p:sp>
        <p:nvSpPr>
          <p:cNvPr id="5" name="Espaço Reservado para Número de Slide 3">
            <a:extLst>
              <a:ext uri="{FF2B5EF4-FFF2-40B4-BE49-F238E27FC236}">
                <a16:creationId xmlns:a16="http://schemas.microsoft.com/office/drawing/2014/main" id="{6395F1A8-8542-4B0B-B1B1-FDB0E8BA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738" y="295275"/>
            <a:ext cx="790575" cy="768350"/>
          </a:xfrm>
        </p:spPr>
        <p:txBody>
          <a:bodyPr/>
          <a:lstStyle/>
          <a:p>
            <a:fld id="{D2D4ED21-9052-4B8A-9976-D86DD305E974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665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Íon – Sala da Diretoria</Template>
  <TotalTime>322</TotalTime>
  <Words>604</Words>
  <Application>Microsoft Office PowerPoint</Application>
  <PresentationFormat>Apresentação na tela (4:3)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Íon - Sala da Diretoria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Honorários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02023013 Everton luiz Assunção Silva</dc:creator>
  <cp:lastModifiedBy>everton assuncao</cp:lastModifiedBy>
  <cp:revision>40</cp:revision>
  <dcterms:created xsi:type="dcterms:W3CDTF">2019-05-06T14:34:03Z</dcterms:created>
  <dcterms:modified xsi:type="dcterms:W3CDTF">2022-03-30T10:54:05Z</dcterms:modified>
</cp:coreProperties>
</file>